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110"/>
  </p:notesMasterIdLst>
  <p:handoutMasterIdLst>
    <p:handoutMasterId r:id="rId111"/>
  </p:handoutMasterIdLst>
  <p:sldIdLst>
    <p:sldId id="369" r:id="rId2"/>
    <p:sldId id="371" r:id="rId3"/>
    <p:sldId id="477" r:id="rId4"/>
    <p:sldId id="370" r:id="rId5"/>
    <p:sldId id="372" r:id="rId6"/>
    <p:sldId id="374" r:id="rId7"/>
    <p:sldId id="375" r:id="rId8"/>
    <p:sldId id="377" r:id="rId9"/>
    <p:sldId id="376" r:id="rId10"/>
    <p:sldId id="349" r:id="rId11"/>
    <p:sldId id="327" r:id="rId12"/>
    <p:sldId id="378" r:id="rId13"/>
    <p:sldId id="379" r:id="rId14"/>
    <p:sldId id="380" r:id="rId15"/>
    <p:sldId id="381" r:id="rId16"/>
    <p:sldId id="382" r:id="rId17"/>
    <p:sldId id="384" r:id="rId18"/>
    <p:sldId id="383" r:id="rId19"/>
    <p:sldId id="388" r:id="rId20"/>
    <p:sldId id="385" r:id="rId21"/>
    <p:sldId id="386" r:id="rId22"/>
    <p:sldId id="389" r:id="rId23"/>
    <p:sldId id="390" r:id="rId24"/>
    <p:sldId id="391" r:id="rId25"/>
    <p:sldId id="393" r:id="rId26"/>
    <p:sldId id="394" r:id="rId27"/>
    <p:sldId id="395" r:id="rId28"/>
    <p:sldId id="396" r:id="rId29"/>
    <p:sldId id="387" r:id="rId30"/>
    <p:sldId id="397" r:id="rId31"/>
    <p:sldId id="398" r:id="rId32"/>
    <p:sldId id="399" r:id="rId33"/>
    <p:sldId id="400" r:id="rId34"/>
    <p:sldId id="401" r:id="rId35"/>
    <p:sldId id="403" r:id="rId36"/>
    <p:sldId id="404" r:id="rId37"/>
    <p:sldId id="402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  <p:sldId id="417" r:id="rId51"/>
    <p:sldId id="420" r:id="rId52"/>
    <p:sldId id="421" r:id="rId53"/>
    <p:sldId id="422" r:id="rId54"/>
    <p:sldId id="418" r:id="rId55"/>
    <p:sldId id="419" r:id="rId56"/>
    <p:sldId id="423" r:id="rId57"/>
    <p:sldId id="424" r:id="rId58"/>
    <p:sldId id="425" r:id="rId59"/>
    <p:sldId id="427" r:id="rId60"/>
    <p:sldId id="428" r:id="rId61"/>
    <p:sldId id="429" r:id="rId62"/>
    <p:sldId id="430" r:id="rId63"/>
    <p:sldId id="426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43" r:id="rId73"/>
    <p:sldId id="439" r:id="rId74"/>
    <p:sldId id="440" r:id="rId75"/>
    <p:sldId id="442" r:id="rId76"/>
    <p:sldId id="441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453" r:id="rId87"/>
    <p:sldId id="454" r:id="rId88"/>
    <p:sldId id="456" r:id="rId89"/>
    <p:sldId id="458" r:id="rId90"/>
    <p:sldId id="460" r:id="rId91"/>
    <p:sldId id="461" r:id="rId92"/>
    <p:sldId id="459" r:id="rId93"/>
    <p:sldId id="455" r:id="rId94"/>
    <p:sldId id="457" r:id="rId95"/>
    <p:sldId id="462" r:id="rId96"/>
    <p:sldId id="463" r:id="rId97"/>
    <p:sldId id="464" r:id="rId98"/>
    <p:sldId id="465" r:id="rId99"/>
    <p:sldId id="466" r:id="rId100"/>
    <p:sldId id="467" r:id="rId101"/>
    <p:sldId id="468" r:id="rId102"/>
    <p:sldId id="469" r:id="rId103"/>
    <p:sldId id="470" r:id="rId104"/>
    <p:sldId id="471" r:id="rId105"/>
    <p:sldId id="472" r:id="rId106"/>
    <p:sldId id="473" r:id="rId107"/>
    <p:sldId id="474" r:id="rId108"/>
    <p:sldId id="475" r:id="rId10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D7C143F-BE40-4FA3-B59F-AEC9E23F50DF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B65E85F-C3B5-462C-9E6E-139F3120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8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95254DF-E002-43F7-9748-8DBA86E5C3F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957FABE-DA74-458D-8F99-AA5F9BB57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4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3041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398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126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33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101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886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9853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414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000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8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1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32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26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7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4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04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40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47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3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0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3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39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3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3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80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7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9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89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81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51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76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98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80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06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2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2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22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42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6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94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60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7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22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94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72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1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3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3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57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76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15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07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76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688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69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464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95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410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44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86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10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7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47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13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73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61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83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886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2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18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506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05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494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680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55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328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259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306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75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703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6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614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954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587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788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4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43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710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284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3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3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59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853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26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9619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06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C01-349E-41E0-9FC4-996C8F73947F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908-286A-4EB9-8899-3DCB57AF4D0C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A73A-C8EA-4A74-8638-8F836FE6B707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AFB-8A87-4566-91D1-D4875C1A68CA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44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0708-DE54-4D6D-988B-700699329612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E241-1F83-44EC-98CD-616C6E095791}" type="datetime1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2CD1-062A-44F3-B1E0-9DF94319A0FF}" type="datetime1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26EF-47A6-462D-8D54-9F294F35721E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E8DD-7E5C-4327-867B-11B7B506293C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FFE0-41D9-4FEB-88D3-FE24E7EA0341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7278A-10AA-4C3A-AD91-98A86665A215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3013-F39A-4E86-84F5-281E1F45F7C4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14-7D19-4DF0-AACC-5076AEB72F53}" type="datetime1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2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452-9C8F-468B-8AAB-B6DD1AC401A9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A6C0-E03E-45EC-B0AF-F72A68C58C2E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5FDE-F7C8-4090-9344-1C81335E128A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6AC1-E004-4160-B106-CD7046CB223F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E9352AF-01CA-4B1F-B836-B6FF7778C2D5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05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jpeg"/><Relationship Id="rId4" Type="http://schemas.openxmlformats.org/officeDocument/2006/relationships/image" Target="../media/image2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jpg"/><Relationship Id="rId4" Type="http://schemas.openxmlformats.org/officeDocument/2006/relationships/image" Target="../media/image22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Jorgensen@co.meeker.mn.us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kog0111@umn.ed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jpg"/><Relationship Id="rId4" Type="http://schemas.openxmlformats.org/officeDocument/2006/relationships/image" Target="../media/image15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178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Heating and Cooling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Identifying heating and cooling systems and what are the pros and cons of each.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7639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Windows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styles of windows are there and how do the very in quality?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51396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Excess Physical Depreciation Interior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100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483752"/>
            <a:ext cx="12204591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Typical Wear and Tear						Excess Wear</a:t>
            </a:r>
            <a:endParaRPr lang="en-US" sz="3000" b="1" dirty="0"/>
          </a:p>
        </p:txBody>
      </p:sp>
      <p:pic>
        <p:nvPicPr>
          <p:cNvPr id="113666" name="Picture 2" descr="Image result for beat up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09213"/>
            <a:ext cx="5763064" cy="42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Image result for beat up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63" y="2009213"/>
            <a:ext cx="5728137" cy="42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Excess Physical Depreciation Interior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101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6395" y="1157149"/>
            <a:ext cx="12204591" cy="999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Roof leaking						</a:t>
            </a:r>
            <a:r>
              <a:rPr lang="en-US" sz="3000" b="1" dirty="0"/>
              <a:t> </a:t>
            </a:r>
            <a:r>
              <a:rPr lang="en-US" sz="3000" b="1" dirty="0" smtClean="0"/>
              <a:t>  Excess Carpet Wear</a:t>
            </a:r>
          </a:p>
          <a:p>
            <a:r>
              <a:rPr lang="en-US" sz="3000" b="1" dirty="0"/>
              <a:t>	</a:t>
            </a:r>
            <a:r>
              <a:rPr lang="en-US" sz="3000" b="1" dirty="0" smtClean="0"/>
              <a:t>												               Chipped Asbestos tile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67036"/>
            <a:ext cx="5486728" cy="3517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63" y="3344797"/>
            <a:ext cx="4482662" cy="3361997"/>
          </a:xfrm>
          <a:prstGeom prst="rect">
            <a:avLst/>
          </a:prstGeom>
        </p:spPr>
      </p:pic>
      <p:pic>
        <p:nvPicPr>
          <p:cNvPr id="117762" name="Picture 2" descr="Image result for worn carp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587" r="3724" b="14178"/>
          <a:stretch/>
        </p:blipFill>
        <p:spPr bwMode="auto">
          <a:xfrm>
            <a:off x="6488690" y="2049687"/>
            <a:ext cx="4282948" cy="2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6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Excess Physical Depreciation Shingles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102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9" y="1686911"/>
            <a:ext cx="3790262" cy="254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1" y="3536280"/>
            <a:ext cx="3730192" cy="253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94" y="1945103"/>
            <a:ext cx="5554543" cy="36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Excess Physical Depreciation Roof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103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359145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      Roof Sagging					  Waving Plywood</a:t>
            </a:r>
          </a:p>
          <a:p>
            <a:pPr algn="ctr"/>
            <a:endParaRPr lang="en-US" sz="3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r="9755"/>
          <a:stretch/>
        </p:blipFill>
        <p:spPr>
          <a:xfrm>
            <a:off x="6313302" y="1971123"/>
            <a:ext cx="5552877" cy="3963060"/>
          </a:xfrm>
          <a:prstGeom prst="rect">
            <a:avLst/>
          </a:prstGeom>
        </p:spPr>
      </p:pic>
      <p:pic>
        <p:nvPicPr>
          <p:cNvPr id="2050" name="Picture 2" descr="Image result for roof sag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79212"/>
            <a:ext cx="5427005" cy="40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Excess Physical Depreciation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104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Wood, Vinyl, Asphalt all Bad		</a:t>
            </a:r>
            <a:r>
              <a:rPr lang="en-US" sz="3000" b="1" dirty="0"/>
              <a:t> </a:t>
            </a:r>
            <a:r>
              <a:rPr lang="en-US" sz="3000" b="1" dirty="0" smtClean="0"/>
              <a:t>   Worn Masonite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7" y="2226221"/>
            <a:ext cx="5561943" cy="3707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7518"/>
          <a:stretch/>
        </p:blipFill>
        <p:spPr>
          <a:xfrm>
            <a:off x="5984488" y="2228193"/>
            <a:ext cx="5976281" cy="3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Physical Depreciation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105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Typical Peeling, no rot				Excess wear – Dry rot</a:t>
            </a:r>
            <a:endParaRPr lang="en-US" sz="3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1" y="2136464"/>
            <a:ext cx="5612829" cy="4203651"/>
          </a:xfrm>
          <a:prstGeom prst="rect">
            <a:avLst/>
          </a:prstGeom>
        </p:spPr>
      </p:pic>
      <p:pic>
        <p:nvPicPr>
          <p:cNvPr id="118786" name="Picture 2" descr="Image result for peeling si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/>
          <a:stretch/>
        </p:blipFill>
        <p:spPr bwMode="auto">
          <a:xfrm>
            <a:off x="307975" y="2100922"/>
            <a:ext cx="5588328" cy="42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Physical Depreciation Decks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106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Typical Peeling, no rot				Excess wear – Dry rot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99" y="2109863"/>
            <a:ext cx="5454678" cy="4085661"/>
          </a:xfrm>
          <a:prstGeom prst="rect">
            <a:avLst/>
          </a:prstGeom>
        </p:spPr>
      </p:pic>
      <p:pic>
        <p:nvPicPr>
          <p:cNvPr id="122882" name="Picture 2" descr="Image result for peeling de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09863"/>
            <a:ext cx="6098627" cy="40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Lifespan of Typical house Components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107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298293"/>
            <a:ext cx="12191999" cy="5375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</a:t>
            </a:r>
            <a:endParaRPr lang="en-US" sz="3000" b="1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" y="1405906"/>
            <a:ext cx="6085488" cy="5352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Overall	House            100+</a:t>
            </a:r>
          </a:p>
          <a:p>
            <a:r>
              <a:rPr lang="en-US" sz="3000" b="1" dirty="0" smtClean="0"/>
              <a:t>Shingles			</a:t>
            </a:r>
            <a:r>
              <a:rPr lang="en-US" sz="3000" b="1" dirty="0"/>
              <a:t>	</a:t>
            </a:r>
            <a:r>
              <a:rPr lang="en-US" sz="3000" b="1" dirty="0" smtClean="0"/>
              <a:t>		  15-50</a:t>
            </a:r>
          </a:p>
          <a:p>
            <a:r>
              <a:rPr lang="en-US" sz="3000" b="1" dirty="0" smtClean="0"/>
              <a:t>Siding					  	      25-50+</a:t>
            </a:r>
          </a:p>
          <a:p>
            <a:r>
              <a:rPr lang="en-US" sz="3000" b="1" dirty="0" smtClean="0"/>
              <a:t>Exterior paint			  7-10</a:t>
            </a:r>
          </a:p>
          <a:p>
            <a:r>
              <a:rPr lang="en-US" sz="3000" b="1" dirty="0" smtClean="0"/>
              <a:t>Windows					  20-50</a:t>
            </a:r>
          </a:p>
          <a:p>
            <a:r>
              <a:rPr lang="en-US" sz="3000" b="1" dirty="0" smtClean="0"/>
              <a:t>Doors							  30-50</a:t>
            </a:r>
          </a:p>
          <a:p>
            <a:r>
              <a:rPr lang="en-US" sz="3000" b="1" dirty="0" smtClean="0"/>
              <a:t>Decks							  20-25</a:t>
            </a:r>
            <a:endParaRPr lang="en-US" sz="3000" b="1" dirty="0"/>
          </a:p>
          <a:p>
            <a:r>
              <a:rPr lang="en-US" sz="3000" b="1" dirty="0" smtClean="0"/>
              <a:t>Driveways 					  20-50</a:t>
            </a:r>
          </a:p>
          <a:p>
            <a:r>
              <a:rPr lang="en-US" sz="3000" b="1" dirty="0" smtClean="0"/>
              <a:t>Flooring					  10-100+</a:t>
            </a:r>
          </a:p>
          <a:p>
            <a:endParaRPr lang="en-US" sz="3000" b="1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969878" y="1429436"/>
            <a:ext cx="6085488" cy="5352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Water Pumps/heaters </a:t>
            </a:r>
            <a:r>
              <a:rPr lang="en-US" sz="3000" b="1" dirty="0" smtClean="0"/>
              <a:t>	10-20</a:t>
            </a:r>
            <a:endParaRPr lang="en-US" sz="3000" b="1" dirty="0"/>
          </a:p>
          <a:p>
            <a:r>
              <a:rPr lang="en-US" sz="3000" b="1" dirty="0" smtClean="0"/>
              <a:t>Piping 								40-70+</a:t>
            </a:r>
          </a:p>
          <a:p>
            <a:r>
              <a:rPr lang="en-US" sz="3000" b="1" dirty="0" smtClean="0"/>
              <a:t>Valves/Fixtures				20-40</a:t>
            </a:r>
          </a:p>
          <a:p>
            <a:r>
              <a:rPr lang="en-US" sz="3000" b="1" dirty="0" smtClean="0"/>
              <a:t>Furnace							15-20</a:t>
            </a:r>
          </a:p>
          <a:p>
            <a:r>
              <a:rPr lang="en-US" sz="3000" b="1" dirty="0" smtClean="0"/>
              <a:t>Central Air					12-15</a:t>
            </a:r>
          </a:p>
          <a:p>
            <a:r>
              <a:rPr lang="en-US" sz="3000" b="1" dirty="0" smtClean="0"/>
              <a:t>Kitchen Cabinets			40-50</a:t>
            </a:r>
          </a:p>
          <a:p>
            <a:r>
              <a:rPr lang="en-US" sz="3000" b="1" dirty="0" smtClean="0"/>
              <a:t>Countertops					20-50+</a:t>
            </a:r>
          </a:p>
          <a:p>
            <a:r>
              <a:rPr lang="en-US" sz="3000" b="1" dirty="0" smtClean="0"/>
              <a:t>Electric Panels				60+</a:t>
            </a:r>
          </a:p>
          <a:p>
            <a:r>
              <a:rPr lang="en-US" sz="3000" b="1" dirty="0" smtClean="0"/>
              <a:t>Electrical Wiring			100+</a:t>
            </a: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749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108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298293"/>
            <a:ext cx="12191999" cy="5375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</a:t>
            </a:r>
            <a:endParaRPr lang="en-US" sz="3000" b="1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07974" y="872359"/>
            <a:ext cx="11085239" cy="5559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000" b="1" dirty="0" smtClean="0"/>
              <a:t>Contact</a:t>
            </a:r>
          </a:p>
          <a:p>
            <a:endParaRPr lang="en-US" sz="4000" b="1" dirty="0" smtClean="0"/>
          </a:p>
          <a:p>
            <a:r>
              <a:rPr lang="en-US" sz="4000" b="1" dirty="0"/>
              <a:t>Jason Jorgensen </a:t>
            </a:r>
            <a:r>
              <a:rPr lang="en-US" sz="4000" b="1" dirty="0" smtClean="0"/>
              <a:t>– </a:t>
            </a:r>
            <a:r>
              <a:rPr lang="en-US" sz="4000" dirty="0" smtClean="0">
                <a:hlinkClick r:id="rId3"/>
              </a:rPr>
              <a:t>Jason.Jorgensen@co.meeker.mn.us</a:t>
            </a:r>
            <a:endParaRPr lang="en-US" sz="4000" dirty="0" smtClean="0"/>
          </a:p>
          <a:p>
            <a:endParaRPr lang="en-US" sz="4000" b="1" dirty="0" smtClean="0"/>
          </a:p>
          <a:p>
            <a:r>
              <a:rPr lang="en-US" sz="4000" b="1" dirty="0" smtClean="0"/>
              <a:t>Erik </a:t>
            </a:r>
            <a:r>
              <a:rPr lang="en-US" sz="4000" b="1" dirty="0"/>
              <a:t>Skogquist </a:t>
            </a:r>
            <a:r>
              <a:rPr lang="en-US" sz="4000" b="1" dirty="0" smtClean="0"/>
              <a:t>– </a:t>
            </a:r>
          </a:p>
          <a:p>
            <a:r>
              <a:rPr lang="en-US" sz="4000" dirty="0" smtClean="0">
                <a:hlinkClick r:id="rId4"/>
              </a:rPr>
              <a:t>skog0111@umn.edu</a:t>
            </a:r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066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Window Styles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52653" r="7946" b="-1853"/>
          <a:stretch/>
        </p:blipFill>
        <p:spPr>
          <a:xfrm>
            <a:off x="6114964" y="1714971"/>
            <a:ext cx="5421388" cy="369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 b="46680"/>
          <a:stretch/>
        </p:blipFill>
        <p:spPr>
          <a:xfrm>
            <a:off x="353221" y="1714971"/>
            <a:ext cx="5197187" cy="35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Window Materials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12</a:t>
            </a:fld>
            <a:endParaRPr lang="en-US"/>
          </a:p>
        </p:txBody>
      </p:sp>
      <p:pic>
        <p:nvPicPr>
          <p:cNvPr id="34818" name="Picture 2" descr="Image result for vinyl clad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1801368"/>
            <a:ext cx="4946904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metal clad 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59" y="1801368"/>
            <a:ext cx="3968104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Vinyl Clad								Metal Clad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89307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Window Materials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Wood								 Geometric Design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28" y="1629107"/>
            <a:ext cx="2596402" cy="4933164"/>
          </a:xfrm>
          <a:prstGeom prst="rect">
            <a:avLst/>
          </a:prstGeom>
        </p:spPr>
      </p:pic>
      <p:pic>
        <p:nvPicPr>
          <p:cNvPr id="35842" name="Picture 2" descr="Image result for wood windo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 bwMode="auto">
          <a:xfrm>
            <a:off x="1010541" y="1706111"/>
            <a:ext cx="3689476" cy="48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1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Window Quality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14</a:t>
            </a:fld>
            <a:endParaRPr lang="en-US"/>
          </a:p>
        </p:txBody>
      </p:sp>
      <p:pic>
        <p:nvPicPr>
          <p:cNvPr id="36866" name="Picture 2" descr="Image result for single pane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3" y="1956816"/>
            <a:ext cx="5358552" cy="35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age result for high e low e 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08" y="1294929"/>
            <a:ext cx="5644555" cy="53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3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Siding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With countless options for siding how can you tell the difference?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240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House Wrap under the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16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Tar paper								       Tyvek 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" y="1924836"/>
            <a:ext cx="5883451" cy="3305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82" y="1924836"/>
            <a:ext cx="5732518" cy="3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5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5723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Wood and Wood Products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17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443294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T1-11 Panel						      Plywood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304714"/>
            <a:ext cx="5294376" cy="3970782"/>
          </a:xfrm>
          <a:prstGeom prst="rect">
            <a:avLst/>
          </a:prstGeom>
        </p:spPr>
      </p:pic>
      <p:pic>
        <p:nvPicPr>
          <p:cNvPr id="39938" name="Picture 2" descr="Image result for plywood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58" y="2304714"/>
            <a:ext cx="5294375" cy="39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5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Wood and Wood Products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18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780690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Wood lap						            Log siding</a:t>
            </a:r>
            <a:endParaRPr lang="en-US" sz="3000" b="1" dirty="0"/>
          </a:p>
        </p:txBody>
      </p:sp>
      <p:pic>
        <p:nvPicPr>
          <p:cNvPr id="37894" name="Picture 6" descr="Image result for wood lap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5" y="1492901"/>
            <a:ext cx="4517135" cy="501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10" y="1844106"/>
            <a:ext cx="5172799" cy="37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5723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Wood and Wood Products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19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57791" y="1125127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batt &amp; Board		    				        Shakes</a:t>
            </a:r>
            <a:endParaRPr lang="en-US" sz="3000" b="1" dirty="0"/>
          </a:p>
        </p:txBody>
      </p:sp>
      <p:pic>
        <p:nvPicPr>
          <p:cNvPr id="7" name="Picture 8" descr="Image result for batt and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4" y="1808665"/>
            <a:ext cx="4615311" cy="38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15" y="2029459"/>
            <a:ext cx="6186678" cy="33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Old Heating Systems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42" y="861420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Fireplace     	</a:t>
            </a:r>
            <a:endParaRPr lang="en-US" sz="3000" b="1" dirty="0"/>
          </a:p>
        </p:txBody>
      </p:sp>
      <p:pic>
        <p:nvPicPr>
          <p:cNvPr id="5124" name="Picture 4" descr="Image result for caveman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77" y="1386436"/>
            <a:ext cx="7685143" cy="52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5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Vinyl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Basic						      Insulated</a:t>
            </a:r>
            <a:endParaRPr lang="en-US" sz="3000" b="1" dirty="0"/>
          </a:p>
        </p:txBody>
      </p:sp>
      <p:pic>
        <p:nvPicPr>
          <p:cNvPr id="40962" name="Picture 2" descr="Image result for vinyl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" y="1663692"/>
            <a:ext cx="403860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age result for vinyl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9" y="1945004"/>
            <a:ext cx="6772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5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Vinyl Siding Issues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21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Melting						      Wholes or Cracks</a:t>
            </a:r>
            <a:endParaRPr lang="en-US" sz="3000" b="1" dirty="0"/>
          </a:p>
        </p:txBody>
      </p:sp>
      <p:pic>
        <p:nvPicPr>
          <p:cNvPr id="41988" name="Picture 4" descr="Image result for vinyl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2285353"/>
            <a:ext cx="5477129" cy="39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Image result for vinyl siding h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56" y="2285353"/>
            <a:ext cx="5366635" cy="40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5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Composite Engineered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Masonite					           LP </a:t>
            </a:r>
            <a:r>
              <a:rPr lang="en-US" sz="3000" b="1" dirty="0" err="1" smtClean="0"/>
              <a:t>Smartside</a:t>
            </a:r>
            <a:endParaRPr lang="en-US" sz="3000" b="1" dirty="0"/>
          </a:p>
        </p:txBody>
      </p:sp>
      <p:pic>
        <p:nvPicPr>
          <p:cNvPr id="45058" name="Picture 2" descr="Image result for masonite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9" y="1872903"/>
            <a:ext cx="4974209" cy="37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age result for masonite si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73" y="38354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Image result for lp smarts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60" y="1872903"/>
            <a:ext cx="5496560" cy="4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27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Concrete Products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7862" y="1274293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Asbestos 1920s - 1950s            Cement board/1990s -Present</a:t>
            </a:r>
            <a:endParaRPr lang="en-US" sz="3000" b="1" dirty="0"/>
          </a:p>
        </p:txBody>
      </p:sp>
      <p:pic>
        <p:nvPicPr>
          <p:cNvPr id="8" name="Picture 8" descr="Image result for asbestos si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1439"/>
          <a:stretch/>
        </p:blipFill>
        <p:spPr bwMode="auto">
          <a:xfrm>
            <a:off x="84554" y="2136140"/>
            <a:ext cx="5769708" cy="40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Image result for hardip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53" y="2135713"/>
            <a:ext cx="5981739" cy="40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1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Stucco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24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7862" y="1274293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Traditional 						</a:t>
            </a:r>
            <a:r>
              <a:rPr lang="en-US" sz="3000" b="1" dirty="0"/>
              <a:t> </a:t>
            </a:r>
            <a:r>
              <a:rPr lang="en-US" sz="3000" b="1" dirty="0" smtClean="0"/>
              <a:t>     EIFS (Synthetic)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2135713"/>
            <a:ext cx="5331536" cy="396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38" y="2135713"/>
            <a:ext cx="5653814" cy="422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4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Stone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25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2116" y="769488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Cultured Stone/Brick						Field Stone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346952"/>
            <a:ext cx="5861269" cy="4157838"/>
          </a:xfrm>
          <a:prstGeom prst="rect">
            <a:avLst/>
          </a:prstGeom>
        </p:spPr>
      </p:pic>
      <p:pic>
        <p:nvPicPr>
          <p:cNvPr id="48130" name="Picture 2" descr="Image result for field stone si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8"/>
          <a:stretch/>
        </p:blipFill>
        <p:spPr bwMode="auto">
          <a:xfrm>
            <a:off x="6775669" y="1335179"/>
            <a:ext cx="4985407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late si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08" y="3630964"/>
            <a:ext cx="4132646" cy="27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947661" y="5754842"/>
            <a:ext cx="230902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Slate</a:t>
            </a: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571090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Brick Veneer vs Brick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26</a:t>
            </a:fld>
            <a:endParaRPr lang="en-US"/>
          </a:p>
        </p:txBody>
      </p:sp>
      <p:pic>
        <p:nvPicPr>
          <p:cNvPr id="47108" name="Picture 4" descr="Image result for brick ven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1" y="1587062"/>
            <a:ext cx="10301531" cy="47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37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Brick Veneer Options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27</a:t>
            </a:fld>
            <a:endParaRPr lang="en-US"/>
          </a:p>
        </p:txBody>
      </p:sp>
      <p:pic>
        <p:nvPicPr>
          <p:cNvPr id="52226" name="Picture 2" descr="Image result for brick ven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4" y="1306549"/>
            <a:ext cx="5278273" cy="39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50" y="3285901"/>
            <a:ext cx="3167555" cy="3378725"/>
          </a:xfrm>
          <a:prstGeom prst="rect">
            <a:avLst/>
          </a:prstGeom>
        </p:spPr>
      </p:pic>
      <p:pic>
        <p:nvPicPr>
          <p:cNvPr id="52228" name="Picture 4" descr="Image result for brick vene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41" y="1401805"/>
            <a:ext cx="4398798" cy="32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20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Full Brick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28</a:t>
            </a:fld>
            <a:endParaRPr lang="en-US"/>
          </a:p>
        </p:txBody>
      </p:sp>
      <p:pic>
        <p:nvPicPr>
          <p:cNvPr id="53250" name="Picture 2" descr="Image result for brick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52" y="1493783"/>
            <a:ext cx="7235606" cy="47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66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Metal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29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 Aluminum						           Steel lap</a:t>
            </a:r>
            <a:endParaRPr lang="en-US" sz="3000" b="1" dirty="0"/>
          </a:p>
        </p:txBody>
      </p:sp>
      <p:pic>
        <p:nvPicPr>
          <p:cNvPr id="43010" name="Picture 2" descr="Image result for aluminum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0" y="2109820"/>
            <a:ext cx="5242745" cy="3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Image result for steel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13" y="2153656"/>
            <a:ext cx="5470689" cy="34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3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Old Heating Systems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61417" y="955726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Fireplaces     	                              Wood Stove</a:t>
            </a:r>
            <a:endParaRPr lang="en-US" sz="3000" b="1" dirty="0"/>
          </a:p>
        </p:txBody>
      </p:sp>
      <p:pic>
        <p:nvPicPr>
          <p:cNvPr id="27652" name="Picture 4" descr="Image result for old fire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79214"/>
            <a:ext cx="5961760" cy="397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mage result for old wood st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8" y="1479347"/>
            <a:ext cx="4050791" cy="51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32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Metal Siding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Vertical Steel						  			Steel panel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0" y="2133798"/>
            <a:ext cx="5406100" cy="4020907"/>
          </a:xfrm>
          <a:prstGeom prst="rect">
            <a:avLst/>
          </a:prstGeom>
        </p:spPr>
      </p:pic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78" name="Picture 6" descr="Image result for barndomin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64" y="2220957"/>
            <a:ext cx="5780388" cy="3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88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Doors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hollow core, 6 panel, custom doors and why does it matter?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715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Door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60376" y="1155908"/>
            <a:ext cx="11122024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Hollow Core			         6 panel						  Custom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10907" r="19148" b="21645"/>
          <a:stretch/>
        </p:blipFill>
        <p:spPr>
          <a:xfrm>
            <a:off x="578069" y="1850900"/>
            <a:ext cx="2627586" cy="458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7" r="4649" b="221"/>
          <a:stretch/>
        </p:blipFill>
        <p:spPr>
          <a:xfrm>
            <a:off x="4246180" y="1874136"/>
            <a:ext cx="3164252" cy="4558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44" y="1839310"/>
            <a:ext cx="3280729" cy="45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9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Hollow core Doors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33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9" b="4869"/>
          <a:stretch/>
        </p:blipFill>
        <p:spPr>
          <a:xfrm>
            <a:off x="7620000" y="1271752"/>
            <a:ext cx="3714267" cy="510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8" y="1655365"/>
            <a:ext cx="6684354" cy="44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5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Solid Core Doors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34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 r="25483" b="5354"/>
          <a:stretch/>
        </p:blipFill>
        <p:spPr>
          <a:xfrm>
            <a:off x="7809186" y="1501993"/>
            <a:ext cx="3381553" cy="5070736"/>
          </a:xfrm>
          <a:prstGeom prst="rect">
            <a:avLst/>
          </a:prstGeom>
        </p:spPr>
      </p:pic>
      <p:pic>
        <p:nvPicPr>
          <p:cNvPr id="55298" name="Picture 2" descr="Constructed from a laminated solid timber core with a plywood mdf or chipboard substrate to each face. &amp; door construction Pezcam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12882"/>
            <a:ext cx="7463394" cy="40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4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Steel Doors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35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372" name="Picture 4" descr="Image result for steel 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23130"/>
          <a:stretch/>
        </p:blipFill>
        <p:spPr bwMode="auto">
          <a:xfrm>
            <a:off x="598357" y="1238467"/>
            <a:ext cx="2585545" cy="48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Image result for steel d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r="19619"/>
          <a:stretch/>
        </p:blipFill>
        <p:spPr bwMode="auto">
          <a:xfrm>
            <a:off x="3351335" y="1238468"/>
            <a:ext cx="2858814" cy="48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Image result for steel door cut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27" y="1238467"/>
            <a:ext cx="5289295" cy="48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17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Fiberglass Doors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36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376" name="Picture 8" descr="Image result for fiberglass do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97" y="1551356"/>
            <a:ext cx="5307605" cy="45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Image result for fiberglass doo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r="23960"/>
          <a:stretch/>
        </p:blipFill>
        <p:spPr bwMode="auto">
          <a:xfrm>
            <a:off x="307975" y="1005883"/>
            <a:ext cx="2803087" cy="56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Image result for fiberglass do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r="23510"/>
          <a:stretch/>
        </p:blipFill>
        <p:spPr bwMode="auto">
          <a:xfrm>
            <a:off x="3352800" y="1005883"/>
            <a:ext cx="3079532" cy="56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86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Custom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37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3" y="1212655"/>
            <a:ext cx="5314483" cy="5238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00" y="1215683"/>
            <a:ext cx="5235534" cy="52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7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Hardware - Low, medium, High End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38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6" name="Picture 6" descr="https://encrypted-tbn0.gstatic.com/shopping?q=tbn:ANd9GcRgLMgJJdCYN0-sJfCy6Ve8iTMVH2NsU45C3a73iaPOpXzE7gzkJxwXweyXnecf4WsotBScao8f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61420"/>
            <a:ext cx="3216821" cy="32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s://encrypted-tbn0.gstatic.com/shopping?q=tbn:ANd9GcTlwDhC4HIYfwQrlSixQ1EGHMFrF3f52jqV51vSFbSbmEkFwvt31l8as6mDCbM38BdHussnJIk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85278"/>
            <a:ext cx="2787322" cy="27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97" y="1099477"/>
            <a:ext cx="5247519" cy="29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 descr="Image result for high end door hardwa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43" r="-1425" b="6888"/>
          <a:stretch/>
        </p:blipFill>
        <p:spPr bwMode="auto">
          <a:xfrm>
            <a:off x="8544835" y="3325401"/>
            <a:ext cx="3615409" cy="33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https://encrypted-tbn1.gstatic.com/shopping?q=tbn:ANd9GcSsCwdMYGPMD5z-n1tUXMZtyhfCdFBHBfjjPBstC9tkMcafXxZu5QLk2qZh8kVJdvHn3grr-j8&amp;usqp=C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84" y="1844428"/>
            <a:ext cx="2752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42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INTERIOR WALLS AND CEILINGS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Trust me it is more interesting than watching paint dry on a wall…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339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Hot Water or Steam Radiant Heat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pic>
        <p:nvPicPr>
          <p:cNvPr id="25602" name="Picture 2" descr="Image result for central heating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09146"/>
            <a:ext cx="5010785" cy="46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55" y="1909147"/>
            <a:ext cx="4762985" cy="348813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293691" y="1113506"/>
            <a:ext cx="729836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Common from 1880s to 1930s</a:t>
            </a:r>
            <a:endParaRPr lang="en-US" sz="3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02" y="4334257"/>
            <a:ext cx="3570477" cy="23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87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Typical Wall Finish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80529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Taped </a:t>
            </a:r>
            <a:r>
              <a:rPr lang="en-US" sz="3000" b="1" dirty="0"/>
              <a:t>&amp;</a:t>
            </a:r>
            <a:r>
              <a:rPr lang="en-US" sz="3000" b="1" dirty="0" smtClean="0"/>
              <a:t> Mudded Drywall 1950s+		 Lath and Plaster Pre 1950s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6120140" y="2133798"/>
            <a:ext cx="5935225" cy="4038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" y="2133798"/>
            <a:ext cx="6045303" cy="40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4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Tongue and Groove (T&amp;G)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41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Old T&amp;G Ceiling				 		New T&amp;G </a:t>
            </a:r>
            <a:r>
              <a:rPr lang="en-US" sz="3000" b="1" dirty="0" err="1" smtClean="0"/>
              <a:t>Carsiding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66" name="Picture 2" descr="Image result for tung and groove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64" y="2133798"/>
            <a:ext cx="5188935" cy="38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Image result for old tongue and groove cei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28920"/>
            <a:ext cx="5127077" cy="38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83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Paneling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 Inexpensive								</a:t>
            </a:r>
            <a:r>
              <a:rPr lang="en-US" sz="3000" b="1" dirty="0"/>
              <a:t> </a:t>
            </a:r>
            <a:r>
              <a:rPr lang="en-US" sz="3000" b="1" dirty="0" smtClean="0"/>
              <a:t>    Expensive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8" name="Picture 6" descr="Image result for panel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5" y="1931802"/>
            <a:ext cx="5857926" cy="439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Image result for panel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61" y="1759771"/>
            <a:ext cx="4689693" cy="46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88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Wainscot and sheetrock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</a:t>
            </a:r>
            <a:r>
              <a:rPr lang="en-US" sz="3000" b="1" dirty="0"/>
              <a:t> </a:t>
            </a:r>
            <a:r>
              <a:rPr lang="en-US" sz="3000" b="1" dirty="0" smtClean="0"/>
              <a:t>  Inexpensive									Expensive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4" name="Picture 2" descr="Image result for wall panel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8"/>
          <a:stretch/>
        </p:blipFill>
        <p:spPr bwMode="auto">
          <a:xfrm>
            <a:off x="789460" y="1931802"/>
            <a:ext cx="432183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Image result for wall panel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36" y="2133798"/>
            <a:ext cx="5661644" cy="42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790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Alternative Wall materials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44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	 Tile										Barn Wood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8" y="2164350"/>
            <a:ext cx="5517274" cy="3659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81" y="2133798"/>
            <a:ext cx="5535516" cy="36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8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Ceilings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45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Cardboard Squares over Plaster	             Suspended Ceiling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4" y="1931802"/>
            <a:ext cx="5713997" cy="4254667"/>
          </a:xfrm>
          <a:prstGeom prst="rect">
            <a:avLst/>
          </a:prstGeom>
        </p:spPr>
      </p:pic>
      <p:pic>
        <p:nvPicPr>
          <p:cNvPr id="66562" name="Picture 2" descr="Image result for cardboard ce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779" b="1004"/>
          <a:stretch/>
        </p:blipFill>
        <p:spPr bwMode="auto">
          <a:xfrm>
            <a:off x="62147" y="1931802"/>
            <a:ext cx="6012833" cy="42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47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Textured over sheetrock/plaster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46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	Popcorn 								</a:t>
            </a:r>
            <a:r>
              <a:rPr lang="en-US" sz="3000" b="1" dirty="0"/>
              <a:t> </a:t>
            </a:r>
            <a:r>
              <a:rPr lang="en-US" sz="3000" b="1" dirty="0" smtClean="0"/>
              <a:t> Knockdown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0"/>
          <a:stretch/>
        </p:blipFill>
        <p:spPr>
          <a:xfrm>
            <a:off x="670582" y="1894531"/>
            <a:ext cx="5215211" cy="448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10752" r="21863" b="5012"/>
          <a:stretch/>
        </p:blipFill>
        <p:spPr>
          <a:xfrm>
            <a:off x="6726620" y="1912917"/>
            <a:ext cx="5150069" cy="44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Interior Flooring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Price, style, durability, with countless options and lots of pros and cons…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1604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Carpet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48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	 	Which is better quality and </a:t>
            </a:r>
            <a:r>
              <a:rPr lang="en-US" sz="3000" b="1" dirty="0" err="1" smtClean="0"/>
              <a:t>whY</a:t>
            </a:r>
            <a:r>
              <a:rPr lang="en-US" sz="3000" b="1" dirty="0" smtClean="0"/>
              <a:t>?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0" name="Picture 2" descr="Image result for carpet qu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78" y="1774397"/>
            <a:ext cx="3896560" cy="478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Image result for high quality carp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8" y="1774397"/>
            <a:ext cx="5144038" cy="4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40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Manufactured Tile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49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	Ceramic								     	Porcelain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22215"/>
            <a:ext cx="4616122" cy="3462092"/>
          </a:xfrm>
          <a:prstGeom prst="rect">
            <a:avLst/>
          </a:prstGeom>
        </p:spPr>
      </p:pic>
      <p:pic>
        <p:nvPicPr>
          <p:cNvPr id="70658" name="Picture 2" descr="https://encrypted-tbn2.gstatic.com/shopping?q=tbn:ANd9GcR7eDElcPycUyVMY4jRh48xl5DcxYYcJN4HgCnBRNqr3p6IXAw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1760483"/>
            <a:ext cx="4593020" cy="45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Overton in color Derb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40" y="3505200"/>
            <a:ext cx="411351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8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1"/>
            <a:ext cx="9893808" cy="1225296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Forced Air Heat and Central Air Conditioning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1930s - Today				                  1970s - Today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27919"/>
            <a:ext cx="5401027" cy="405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54" y="2267128"/>
            <a:ext cx="5355146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2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stone t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18" y="214921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Natural Stone Tile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1094993"/>
            <a:ext cx="12192000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Slate</a:t>
            </a:r>
            <a:r>
              <a:rPr lang="en-US" sz="3000" b="1" dirty="0"/>
              <a:t>,</a:t>
            </a:r>
            <a:r>
              <a:rPr lang="en-US" sz="3000" b="1" dirty="0" smtClean="0"/>
              <a:t> Travertine, marble, Others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252089"/>
            <a:ext cx="4776667" cy="3578280"/>
          </a:xfrm>
          <a:prstGeom prst="rect">
            <a:avLst/>
          </a:prstGeom>
        </p:spPr>
      </p:pic>
      <p:pic>
        <p:nvPicPr>
          <p:cNvPr id="71684" name="Picture 4" descr="https://d18178273alp6b.cloudfront.net/production/bdsellerassets/travertine-tile/kesir/images/kesir-travertine-tile---antique-pattern-sets/antique-meandros-gold-stand-set-multi_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86" y="2011968"/>
            <a:ext cx="41251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Image result for marble ti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14" y="375438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93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Laminate and engineered Flooring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51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31228" y="1286741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	Laminate						          Engineered Wood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06" name="Picture 2" descr="Image result for lamin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0" y="1987823"/>
            <a:ext cx="5897775" cy="39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Image result for engineered wood fl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40" y="1987823"/>
            <a:ext cx="5246764" cy="39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6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Wood Flooring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31228" y="1286741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Engineered Wood					          Solid Wood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5778" name="Picture 2" descr="Image result for engineered fl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1"/>
          <a:stretch/>
        </p:blipFill>
        <p:spPr bwMode="auto">
          <a:xfrm>
            <a:off x="307975" y="1970143"/>
            <a:ext cx="5357101" cy="43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solid wood fl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16" y="2099792"/>
            <a:ext cx="6217128" cy="41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84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Wood Flooring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90631" y="1510066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     Hardwood					                  Softwood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6802" name="Picture 2" descr="Image result for engineered wood fl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" y="239546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Image result for softwood flo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31" y="239546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856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Linoleum / Vinyl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54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	 	Basic						                    Upgrade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5" y="2031206"/>
            <a:ext cx="5962634" cy="4434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44" y="2031206"/>
            <a:ext cx="4470346" cy="44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25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Linoleum…It’s been around a while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55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4" y="2015694"/>
            <a:ext cx="6106510" cy="4579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>
          <a:xfrm>
            <a:off x="7218838" y="2080644"/>
            <a:ext cx="3909843" cy="451493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-215462" y="1257600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From Erik’s House, Burlap backing says 1914 on label</a:t>
            </a:r>
            <a:endParaRPr lang="en-US" sz="3000" b="1" dirty="0"/>
          </a:p>
        </p:txBody>
      </p:sp>
      <p:sp>
        <p:nvSpPr>
          <p:cNvPr id="12" name="Up Arrow 11"/>
          <p:cNvSpPr/>
          <p:nvPr/>
        </p:nvSpPr>
        <p:spPr>
          <a:xfrm rot="5400000">
            <a:off x="9193006" y="5681181"/>
            <a:ext cx="420414" cy="483475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7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Concrete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56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</a:t>
            </a:r>
            <a:r>
              <a:rPr lang="en-US" sz="3000" b="1" dirty="0"/>
              <a:t> </a:t>
            </a:r>
            <a:r>
              <a:rPr lang="en-US" sz="3000" b="1" dirty="0" smtClean="0"/>
              <a:t>     Colored					     Colored and Stamped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337182"/>
            <a:ext cx="5150782" cy="3863087"/>
          </a:xfrm>
          <a:prstGeom prst="rect">
            <a:avLst/>
          </a:prstGeom>
        </p:spPr>
      </p:pic>
      <p:pic>
        <p:nvPicPr>
          <p:cNvPr id="77826" name="Picture 2" descr="Image result for stamped concrete in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84" y="2306061"/>
            <a:ext cx="4868948" cy="3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52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Trims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Quality vs Cheap, what a difference…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4089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Trim Types and Locations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58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0" name="Picture 2" descr="Image result for trim typ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b="5096"/>
          <a:stretch/>
        </p:blipFill>
        <p:spPr bwMode="auto">
          <a:xfrm>
            <a:off x="1474963" y="1005883"/>
            <a:ext cx="8877577" cy="55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00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Hardwood Trims Good Quality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59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Oak               	   	Cherry           		    Hickory</a:t>
            </a:r>
            <a:endParaRPr lang="en-US" sz="3000" b="1" dirty="0"/>
          </a:p>
        </p:txBody>
      </p:sp>
      <p:pic>
        <p:nvPicPr>
          <p:cNvPr id="79878" name="Picture 6" descr="https://encrypted-tbn1.gstatic.com/shopping?q=tbn:ANd9GcRv206z3Gobpdf82oAbqNn-EfLevQRBtSdwhGfiUx3NBXoGWEi_BnT-4-ZfaqfUtXjuiuiYLmZG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6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https://encrypted-tbn2.gstatic.com/shopping?q=tbn:ANd9GcTmvmjUUHV4RcMBXfSTcCt1p3dL9lOdab7UQD-VLGwiPsoilI5obB_tsEG6MnpSWkpCUf9Wsb0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59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https://encrypted-tbn3.gstatic.com/shopping?q=tbn:ANd9GcSxpJVlAsleuPb_iDWUVnuBC4h8axzzBfiOybgqQGYnZzQ2YpnKTGWDloa1DlYFu5IXIfZTQRmq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07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1"/>
            <a:ext cx="9893808" cy="1225296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 floor Radiant heat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</a:t>
            </a:r>
            <a:endParaRPr lang="en-US" sz="3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" y="2176922"/>
            <a:ext cx="5598940" cy="4154769"/>
          </a:xfrm>
          <a:prstGeom prst="rect">
            <a:avLst/>
          </a:prstGeom>
        </p:spPr>
      </p:pic>
      <p:pic>
        <p:nvPicPr>
          <p:cNvPr id="28676" name="Picture 4" descr="Image result for in floor heat mechanic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-579" b="7538"/>
          <a:stretch/>
        </p:blipFill>
        <p:spPr bwMode="auto">
          <a:xfrm>
            <a:off x="5943600" y="2176922"/>
            <a:ext cx="5890892" cy="41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70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10457793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Soft and Hardwoods Medium quality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60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86802" y="1257600"/>
            <a:ext cx="11414956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Pine             					Fir						Poplar </a:t>
            </a:r>
            <a:endParaRPr lang="en-US" sz="3000" b="1" dirty="0"/>
          </a:p>
        </p:txBody>
      </p:sp>
      <p:pic>
        <p:nvPicPr>
          <p:cNvPr id="81922" name="Picture 2" descr="https://encrypted-tbn1.gstatic.com/shopping?q=tbn:ANd9GcTZ9JMgbVCPrrJ6sgzS0XI3C_2W4ixI7nw-NvQZrEzXlK4Mgf4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2" y="1978983"/>
            <a:ext cx="4168570" cy="41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 result for fir tri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5"/>
          <a:stretch/>
        </p:blipFill>
        <p:spPr bwMode="auto">
          <a:xfrm>
            <a:off x="4555372" y="1978983"/>
            <a:ext cx="3077816" cy="41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https://encrypted-tbn2.gstatic.com/shopping?q=tbn:ANd9GcQ1HDzebnSOHHPvpax73dP40_M2NNcvzAin9-a_RiibGlZ6jTD4PdVas0MKTwX8oqlIafAfesSv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51" y="1978983"/>
            <a:ext cx="4172607" cy="41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80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10457793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Laminated, Vinyl, Composite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61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86802" y="1257600"/>
            <a:ext cx="11414956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Laminate				Vinyl Rolled				PVC</a:t>
            </a:r>
            <a:endParaRPr lang="en-US" sz="3000" b="1" dirty="0"/>
          </a:p>
        </p:txBody>
      </p:sp>
      <p:pic>
        <p:nvPicPr>
          <p:cNvPr id="82946" name="Picture 2" descr="https://encrypted-tbn1.gstatic.com/shopping?q=tbn:ANd9GcSyj6kIgQNI0iGkKxy1dGxZL2avT0Gc_2k5r2-SDQfXetpB-gMhklgxcVRKI3Xl3pAw4lsK8t1J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15814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s://encrypted-tbn1.gstatic.com/shopping?q=tbn:ANd9GcTYeabYWkRs9MptssDHG2HnbEVv8pGPROjtdsX0ZeS3wCfGYJ6DH6qW56rkzRispZBky9eKhUbm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66" y="1715814"/>
            <a:ext cx="40862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https://encrypted-tbn1.gstatic.com/shopping?q=tbn:ANd9GcQ0qwUVlYB2J_RXphujdUykrMnJowNaTNCN3_OZgrmRAXjtl8wM2zfgZzE9WGUN-EnZguYb43zP&amp;usqp=CA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1" r="18811"/>
          <a:stretch/>
        </p:blipFill>
        <p:spPr bwMode="auto">
          <a:xfrm>
            <a:off x="7818650" y="1715814"/>
            <a:ext cx="378477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58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Other Cost Factors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61847" y="1128738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Crown Molding</a:t>
            </a:r>
            <a:endParaRPr lang="en-US" sz="3000" b="1" dirty="0"/>
          </a:p>
        </p:txBody>
      </p:sp>
      <p:pic>
        <p:nvPicPr>
          <p:cNvPr id="83970" name="Picture 2" descr="Image result for built up t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8" y="2825182"/>
            <a:ext cx="6036442" cy="35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Image result for built up tr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" y="1005883"/>
            <a:ext cx="4290301" cy="53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357497" y="2209589"/>
            <a:ext cx="5833242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More Pieces, More Cost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327088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Other Cost Factors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1378"/>
          <a:stretch/>
        </p:blipFill>
        <p:spPr>
          <a:xfrm>
            <a:off x="2146305" y="2135186"/>
            <a:ext cx="7645877" cy="428822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Narrow vs Wide - More material more cost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29395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Counters and Cabinets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Factory or Custom?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9519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Countertops Least expensive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65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03205" y="856766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Many designs, Formica Edged or wood edged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" y="1504503"/>
            <a:ext cx="6757999" cy="4835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22" y="1525161"/>
            <a:ext cx="4823087" cy="48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4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Countertops Stone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66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60375" y="726029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Natural Stone (Granite, quartz, etc.) 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18185"/>
            <a:ext cx="6264769" cy="4681366"/>
          </a:xfrm>
          <a:prstGeom prst="rect">
            <a:avLst/>
          </a:prstGeom>
        </p:spPr>
      </p:pic>
      <p:pic>
        <p:nvPicPr>
          <p:cNvPr id="86018" name="Picture 2" descr="Image result for cambria coun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1"/>
          <a:stretch/>
        </p:blipFill>
        <p:spPr bwMode="auto">
          <a:xfrm>
            <a:off x="6866942" y="1570320"/>
            <a:ext cx="4114784" cy="49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127106" y="730657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Engineered Stone (Cambria)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5921939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Countertops Stone Alternatives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67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34340" y="1280513"/>
            <a:ext cx="6565957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Concrete</a:t>
            </a:r>
            <a:endParaRPr lang="en-US" sz="3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40" y="1920182"/>
            <a:ext cx="6429375" cy="4143375"/>
          </a:xfrm>
          <a:prstGeom prst="rect">
            <a:avLst/>
          </a:prstGeom>
        </p:spPr>
      </p:pic>
      <p:pic>
        <p:nvPicPr>
          <p:cNvPr id="84994" name="Picture 2" descr="Image result for tile countert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67" y="1422457"/>
            <a:ext cx="3385006" cy="50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363762" y="820032"/>
            <a:ext cx="242963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Tile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11631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Countertops Alternatives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68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Corian</a:t>
            </a:r>
            <a:endParaRPr lang="en-US" sz="3000" b="1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212439" y="1373997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Stainless Steel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" y="2028559"/>
            <a:ext cx="5924473" cy="405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96" y="2028559"/>
            <a:ext cx="5417911" cy="4057859"/>
          </a:xfrm>
          <a:prstGeom prst="rect">
            <a:avLst/>
          </a:prstGeom>
        </p:spPr>
      </p:pic>
      <p:pic>
        <p:nvPicPr>
          <p:cNvPr id="88066" name="Picture 2" descr="Image result for butcher block coun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21" y="1732919"/>
            <a:ext cx="3482031" cy="47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359177" y="1054554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Butcher Block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11231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Custom Cabinets, What to Look for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69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52249" y="938384"/>
            <a:ext cx="7493876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Solid Wood, Good Joining, Amount of Cabinets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6" r="25281"/>
          <a:stretch/>
        </p:blipFill>
        <p:spPr>
          <a:xfrm>
            <a:off x="7829970" y="1502646"/>
            <a:ext cx="3636578" cy="5132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9" y="1950739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In floor vs Forced Air Heat Distribution</a:t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76" y="1480574"/>
            <a:ext cx="7520432" cy="45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38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Inexpensive cabinets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52249" y="938384"/>
            <a:ext cx="11059572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Pressed Board with a veneers or plywood</a:t>
            </a:r>
            <a:endParaRPr lang="en-US" sz="3000" b="1" dirty="0"/>
          </a:p>
        </p:txBody>
      </p:sp>
      <p:pic>
        <p:nvPicPr>
          <p:cNvPr id="89090" name="Picture 2" descr="Image result for pressboard cabine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/>
          <a:stretch/>
        </p:blipFill>
        <p:spPr bwMode="auto">
          <a:xfrm>
            <a:off x="460375" y="1911533"/>
            <a:ext cx="5116458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ressboard cabin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25" y="2195777"/>
            <a:ext cx="5179578" cy="387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20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Inexpensive </a:t>
            </a:r>
            <a:r>
              <a:rPr lang="en-US" sz="4000" b="1" dirty="0" smtClean="0"/>
              <a:t>cabinets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71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98786" y="1190373"/>
            <a:ext cx="11393213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Pressed Board              Less Cost = Less Durability</a:t>
            </a:r>
            <a:endParaRPr lang="en-US" sz="3000" b="1" dirty="0"/>
          </a:p>
        </p:txBody>
      </p:sp>
      <p:pic>
        <p:nvPicPr>
          <p:cNvPr id="91140" name="Picture 4" descr="Image result for pressboard cabi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61" y="1757669"/>
            <a:ext cx="4818870" cy="4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pressboard cabin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r="10138"/>
          <a:stretch/>
        </p:blipFill>
        <p:spPr bwMode="auto">
          <a:xfrm>
            <a:off x="586081" y="1757669"/>
            <a:ext cx="5328113" cy="4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24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Floor Plans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177432" y="701646"/>
            <a:ext cx="483956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Open Floor Plan	</a:t>
            </a:r>
            <a:endParaRPr lang="en-US" sz="3000" b="1" dirty="0"/>
          </a:p>
        </p:txBody>
      </p:sp>
      <p:pic>
        <p:nvPicPr>
          <p:cNvPr id="94210" name="Picture 2" descr="Image result for open kitchen floor pla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5" t="15012" r="-749"/>
          <a:stretch/>
        </p:blipFill>
        <p:spPr bwMode="auto">
          <a:xfrm>
            <a:off x="319050" y="1175370"/>
            <a:ext cx="4901083" cy="368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Image result for cabinets over isla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2" b="9251"/>
          <a:stretch/>
        </p:blipFill>
        <p:spPr bwMode="auto">
          <a:xfrm>
            <a:off x="7423530" y="1840551"/>
            <a:ext cx="4296589" cy="31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 result for 1960 galley kitc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10" y="304914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-687184" y="5645739"/>
            <a:ext cx="483956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Galley Kitchen	</a:t>
            </a:r>
            <a:endParaRPr lang="en-US" sz="3000" b="1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7675346" y="1157149"/>
            <a:ext cx="3792959" cy="7769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Peninsula with Upper Cabinets	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80156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Hardware – Hinges and slides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73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98786" y="1190373"/>
            <a:ext cx="11393213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More Cost									Less Cost		</a:t>
            </a:r>
            <a:endParaRPr lang="en-US" sz="3000" b="1" dirty="0"/>
          </a:p>
        </p:txBody>
      </p:sp>
      <p:pic>
        <p:nvPicPr>
          <p:cNvPr id="92162" name="Picture 2" descr="Image result for cheap drawer sl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1833884"/>
            <a:ext cx="5972610" cy="27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Image result for auto close drawer sli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/>
          <a:stretch/>
        </p:blipFill>
        <p:spPr bwMode="auto">
          <a:xfrm>
            <a:off x="405083" y="1833884"/>
            <a:ext cx="4762500" cy="4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98" y="4246460"/>
            <a:ext cx="271462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64" y="3853868"/>
            <a:ext cx="2038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565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Hardware - Pulls and Handles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74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44896" y="600922"/>
            <a:ext cx="5391974" cy="87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Lesser metal, Thin Coating or paint</a:t>
            </a:r>
            <a:endParaRPr lang="en-US" sz="3000" b="1" dirty="0"/>
          </a:p>
        </p:txBody>
      </p:sp>
      <p:pic>
        <p:nvPicPr>
          <p:cNvPr id="93190" name="Picture 6" descr="Image result for expensive cabinet pul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9839"/>
          <a:stretch/>
        </p:blipFill>
        <p:spPr bwMode="auto">
          <a:xfrm>
            <a:off x="5536870" y="1717008"/>
            <a:ext cx="63167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Image result for expensive cabinet pu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18" y="3814552"/>
            <a:ext cx="5327622" cy="27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 descr="allen + roth D2582-76.2ORBL5D - 3 in. (76mm) Center-to-Center Cabinet Pull - Oil-rubbed Bronz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208" name="Picture 24" descr="Image result for cheap cabinet kno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89" y="1293160"/>
            <a:ext cx="3263462" cy="32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Image result for cheap cabinet pul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8" y="3853996"/>
            <a:ext cx="3631624" cy="27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4" name="Picture 20" descr="Image result for cheap cabinet pul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" y="14026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5744913" y="861421"/>
            <a:ext cx="4607628" cy="8426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Better Solid materials, no coating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189785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bathrooms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Size of the space and materials used are important and make a difference in this highly used space.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38513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Quality of Materials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76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07975" y="1190373"/>
            <a:ext cx="11106260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    Low						    Medium						High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833884"/>
            <a:ext cx="3429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/>
        </p:blipFill>
        <p:spPr>
          <a:xfrm>
            <a:off x="4135069" y="1833884"/>
            <a:ext cx="3769929" cy="4579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1216"/>
          <a:stretch/>
        </p:blipFill>
        <p:spPr>
          <a:xfrm>
            <a:off x="8250546" y="1833884"/>
            <a:ext cx="3552567" cy="457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Tub styles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77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170428" y="1186701"/>
            <a:ext cx="7622179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Soaker Tubs, Claw foot and Jetted</a:t>
            </a:r>
            <a:endParaRPr lang="en-US" sz="3000" b="1" dirty="0"/>
          </a:p>
        </p:txBody>
      </p:sp>
      <p:pic>
        <p:nvPicPr>
          <p:cNvPr id="96260" name="Picture 4" descr="Image result for soaker t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44" y="1781091"/>
            <a:ext cx="5603599" cy="42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Image result for soaker t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1" y="773329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Picture 10" descr="Image result for claw foot tu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/>
          <a:stretch/>
        </p:blipFill>
        <p:spPr bwMode="auto">
          <a:xfrm>
            <a:off x="1685388" y="3593397"/>
            <a:ext cx="3810000" cy="27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497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Tub Materials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78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8070" y="1186701"/>
            <a:ext cx="11214538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Cast Iron							 			Fiberglass</a:t>
            </a:r>
            <a:endParaRPr lang="en-US" sz="3000" b="1" dirty="0"/>
          </a:p>
        </p:txBody>
      </p:sp>
      <p:pic>
        <p:nvPicPr>
          <p:cNvPr id="97282" name="Picture 2" descr="Image result for cast iron tu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5282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Image result for fiberglass tu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09" y="1643283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Image result for fiberglass tub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454" y="395309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Image result for cast iron tub brok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15" y="4394503"/>
            <a:ext cx="4030495" cy="22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91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Showers Fiberglass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79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 </a:t>
            </a:r>
            <a:r>
              <a:rPr lang="en-US" sz="3000" b="1" dirty="0" smtClean="0"/>
              <a:t>  				</a:t>
            </a:r>
            <a:endParaRPr lang="en-US" sz="3000" b="1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8070" y="1186701"/>
            <a:ext cx="10412705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Prefabricated Fiberglass	</a:t>
            </a:r>
            <a:endParaRPr lang="en-US" sz="3000" b="1" dirty="0"/>
          </a:p>
        </p:txBody>
      </p:sp>
      <p:pic>
        <p:nvPicPr>
          <p:cNvPr id="98310" name="Picture 6" descr="Shower K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0" r="18310"/>
          <a:stretch/>
        </p:blipFill>
        <p:spPr bwMode="auto">
          <a:xfrm>
            <a:off x="307975" y="1876105"/>
            <a:ext cx="2585544" cy="44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Image result for prefab show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9696"/>
          <a:stretch/>
        </p:blipFill>
        <p:spPr bwMode="auto">
          <a:xfrm>
            <a:off x="2891235" y="1876105"/>
            <a:ext cx="3131893" cy="44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20" name="Picture 16" descr="Image result for fiberglass panel show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6131"/>
          <a:stretch/>
        </p:blipFill>
        <p:spPr bwMode="auto">
          <a:xfrm>
            <a:off x="5771339" y="1838656"/>
            <a:ext cx="5295299" cy="4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5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Ground Source Heat Pumps</a:t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479" y="133386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</a:t>
            </a:r>
            <a:endParaRPr lang="en-US" sz="3000" b="1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56847" y="1274154"/>
            <a:ext cx="423964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758740" y="1157613"/>
            <a:ext cx="237889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pic>
        <p:nvPicPr>
          <p:cNvPr id="33796" name="Picture 4" descr="Image result for ground source heat p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" y="1776448"/>
            <a:ext cx="68484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 result for ground source heat p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09" y="2019033"/>
            <a:ext cx="4881976" cy="37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32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Showers Tile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80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Tile Shower Pan						1960s Vintage Tile 	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30" name="Picture 2" descr="Image result for tile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82371"/>
            <a:ext cx="6045792" cy="45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mage result for old tile show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/>
          <a:stretch/>
        </p:blipFill>
        <p:spPr bwMode="auto">
          <a:xfrm>
            <a:off x="7163300" y="1782371"/>
            <a:ext cx="4227136" cy="49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064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Showers Tile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81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  Ceramic Tile									Natural Stone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54" name="Picture 2" descr="Image result for ceramic tile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55228"/>
            <a:ext cx="2610514" cy="39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Image result for ceramic tile sh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22" y="2397222"/>
            <a:ext cx="3010291" cy="40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Image result for stone tile 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47" y="1629107"/>
            <a:ext cx="33528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Image result for stone tile sh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71" y="2120668"/>
            <a:ext cx="315010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309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Shower Fixtures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82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1063416"/>
            <a:ext cx="12103868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Inexpensive vs Higher Cost – See and feel the difference	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78" name="Picture 2" descr="https://encrypted-tbn3.gstatic.com/shopping?q=tbn:ANd9GcSTH2lb5H5U7vOD4lUyBiMprK_yy0NiVKfgGd4S17PZWBEguir4ta3C8gzsUEQ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9" y="167041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Image result for shower fix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6" y="3180530"/>
            <a:ext cx="3117522" cy="311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https://encrypted-tbn3.gstatic.com/shopping?q=tbn:ANd9GcSJjSiQEgZM76g58XITgehOv4sbcf1K9B1kWa8fNlvMF7QLW-aYQa2BfSnscYEPyxhPTjx3rOg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67548"/>
            <a:ext cx="4176585" cy="41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https://encrypted-tbn0.gstatic.com/shopping?q=tbn:ANd9GcTki0x8zAMnCQwC6Ynt71_MnU1a8Rba6KH6HQtg2TZ-tIF0TXCPxTkgmhgSlrFGuM9mLPZ33-t9&amp;usqp=CA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14140"/>
          <a:stretch/>
        </p:blipFill>
        <p:spPr bwMode="auto">
          <a:xfrm>
            <a:off x="3354698" y="2956794"/>
            <a:ext cx="2259724" cy="33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987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Size, shape, and materials matter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56058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age result for green treat d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6" y="1774241"/>
            <a:ext cx="5051762" cy="37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Decks Low Grade – Basic Materials/Design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84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Treated Wood								   Face Screwed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1" y="1774241"/>
            <a:ext cx="5659161" cy="375391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55575" y="5795029"/>
            <a:ext cx="4287509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Simple or No Railings</a:t>
            </a:r>
            <a:endParaRPr lang="en-US" sz="3000" b="1" dirty="0"/>
          </a:p>
        </p:txBody>
      </p:sp>
      <p:pic>
        <p:nvPicPr>
          <p:cNvPr id="1026" name="Picture 2" descr="Image result for old platform d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47" y="4029862"/>
            <a:ext cx="4822124" cy="271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337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Decks Mid-Grade – Larger, more complex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85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Cedar				  		Composite (</a:t>
            </a:r>
            <a:r>
              <a:rPr lang="en-US" sz="3000" b="1" dirty="0" err="1" smtClean="0"/>
              <a:t>Azek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Trex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etc</a:t>
            </a:r>
            <a:r>
              <a:rPr lang="en-US" sz="3000" b="1" dirty="0" smtClean="0"/>
              <a:t>…)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55575" y="5795029"/>
            <a:ext cx="4287509" cy="909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3000" b="1" dirty="0" smtClean="0"/>
              <a:t>More Complex Railings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6" y="1644522"/>
            <a:ext cx="5233878" cy="3925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3" y="1629108"/>
            <a:ext cx="4901397" cy="3940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84" y="3770288"/>
            <a:ext cx="5216640" cy="29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19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Decks High Grade – The Sky is the Limit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86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Exotic Woods					       Custom design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-7934" y="5612909"/>
            <a:ext cx="4287509" cy="909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Hidden fastener    (mid &amp; High Grade)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81" y="1629107"/>
            <a:ext cx="5252080" cy="3720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" y="1629107"/>
            <a:ext cx="5580336" cy="3720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36" y="3108471"/>
            <a:ext cx="3660122" cy="36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619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Railings – Countless materials and styles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87</a:t>
            </a:fld>
            <a:endParaRPr lang="en-US" dirty="0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09106" y="581157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Metal Cable and Picket			Glass, Composite</a:t>
            </a:r>
            <a:endParaRPr lang="en-US" sz="3000" b="1" dirty="0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26" name="Picture 2" descr="Square stainless steel cable railing post with cable inf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59" y="113165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Image result for deck railin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29301" r="11495" b="21415"/>
          <a:stretch/>
        </p:blipFill>
        <p:spPr bwMode="auto">
          <a:xfrm>
            <a:off x="6620237" y="4057279"/>
            <a:ext cx="4151402" cy="26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6" name="Picture 12" descr="Image result for deck railing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0330"/>
          <a:stretch/>
        </p:blipFill>
        <p:spPr bwMode="auto">
          <a:xfrm>
            <a:off x="6526924" y="1303346"/>
            <a:ext cx="4130566" cy="25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8" name="Picture 14" descr="Image result for deck rail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17" y="4037322"/>
            <a:ext cx="3581869" cy="26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616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Garages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Pole vs stick built, finished vs unfinished, gravel, plain concrete or epoxy floor, parking cars or man cave?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85561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Interior Finish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89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31629"/>
            <a:ext cx="6021399" cy="3893838"/>
          </a:xfrm>
          <a:prstGeom prst="rect">
            <a:avLst/>
          </a:prstGeom>
        </p:spPr>
      </p:pic>
      <p:pic>
        <p:nvPicPr>
          <p:cNvPr id="108546" name="Picture 2" descr="Image result for finished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57" y="1814731"/>
            <a:ext cx="5409542" cy="43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    Unfinished									Fully Finished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1842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Alternative Systems</a:t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479" y="133386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30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			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5" y="2655781"/>
            <a:ext cx="4907794" cy="3676180"/>
          </a:xfrm>
          <a:prstGeom prst="rect">
            <a:avLst/>
          </a:prstGeom>
        </p:spPr>
      </p:pic>
      <p:pic>
        <p:nvPicPr>
          <p:cNvPr id="31748" name="Picture 4" descr="Image result for mini sp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80" y="2896438"/>
            <a:ext cx="4521951" cy="33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36" y="1764572"/>
            <a:ext cx="2743200" cy="204787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56847" y="1274154"/>
            <a:ext cx="423964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Wood Pellet or Corn Burner</a:t>
            </a:r>
            <a:endParaRPr lang="en-US" sz="3000" b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758740" y="1157613"/>
            <a:ext cx="237889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Mini-Splits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5152373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Garage Lining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90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84087"/>
            <a:ext cx="5624332" cy="4218249"/>
          </a:xfrm>
          <a:prstGeom prst="rect">
            <a:avLst/>
          </a:prstGeom>
        </p:spPr>
      </p:pic>
      <p:pic>
        <p:nvPicPr>
          <p:cNvPr id="110594" name="Picture 2" descr="Image result for sheetrock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39" y="1712939"/>
            <a:ext cx="5652978" cy="42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Image result for osb lined ga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69" y="2948937"/>
            <a:ext cx="4500508" cy="33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  Steel					       			Drywall with Insulation</a:t>
            </a:r>
            <a:endParaRPr lang="en-US" sz="3000" b="1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700569" y="6291881"/>
            <a:ext cx="6203184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OSB with Insulation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1753786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Garage Heating – Most Common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91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     Space Heat					       		 Radiant in-Floor</a:t>
            </a:r>
            <a:endParaRPr lang="en-US" sz="3000" b="1" dirty="0"/>
          </a:p>
        </p:txBody>
      </p:sp>
      <p:pic>
        <p:nvPicPr>
          <p:cNvPr id="111620" name="Picture 4" descr="Image result for garage ceiling  space he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25451"/>
            <a:ext cx="5715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 descr="Image result for garage radiant he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38" y="1725451"/>
            <a:ext cx="4836273" cy="362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Image result for radiant heat from cei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61" y="3933688"/>
            <a:ext cx="4286415" cy="25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460375" y="5756285"/>
            <a:ext cx="341939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Ceiling Radiant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8496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21" y="1157149"/>
            <a:ext cx="4558370" cy="34062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1125468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Garage Floors – Dirt, Concrete, Epoxy and others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92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72" name="Picture 4" descr="https://dta0yqvfnusiq.cloudfront.net/milehighcoatings/2017/05/5299579-orig-5907924fb721a-25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72" y="2299973"/>
            <a:ext cx="3773213" cy="37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Image result for concrete garage flo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72" y="973067"/>
            <a:ext cx="4135821" cy="31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Image result for dirt garage fl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31" y="340880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Pole Frame Garages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93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65" y="1831103"/>
            <a:ext cx="5552418" cy="417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4" y="2099778"/>
            <a:ext cx="5457102" cy="36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Stick Built Garages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94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-13075" r="-3226" b="13075"/>
          <a:stretch/>
        </p:blipFill>
        <p:spPr>
          <a:xfrm>
            <a:off x="6002064" y="1944415"/>
            <a:ext cx="6189936" cy="3884832"/>
          </a:xfrm>
          <a:prstGeom prst="rect">
            <a:avLst/>
          </a:prstGeom>
        </p:spPr>
      </p:pic>
      <p:pic>
        <p:nvPicPr>
          <p:cNvPr id="106500" name="Picture 4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3" y="2454112"/>
            <a:ext cx="5680683" cy="33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Depreciation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is due to wear and tear and what are system failures?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49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Depreciation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96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0% Depreciation						100% Depreciation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3730"/>
          <a:stretch/>
        </p:blipFill>
        <p:spPr>
          <a:xfrm>
            <a:off x="5549461" y="2053840"/>
            <a:ext cx="6642539" cy="3949262"/>
          </a:xfrm>
          <a:prstGeom prst="rect">
            <a:avLst/>
          </a:prstGeom>
        </p:spPr>
      </p:pic>
      <p:pic>
        <p:nvPicPr>
          <p:cNvPr id="112642" name="Picture 2" descr="Image result for new h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4715"/>
          <a:stretch/>
        </p:blipFill>
        <p:spPr bwMode="auto">
          <a:xfrm>
            <a:off x="0" y="2053840"/>
            <a:ext cx="5647564" cy="39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Structural Failures Foundation/Slab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97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Step Cracking					</a:t>
            </a:r>
            <a:r>
              <a:rPr lang="en-US" sz="3000" b="1" dirty="0"/>
              <a:t> </a:t>
            </a:r>
            <a:r>
              <a:rPr lang="en-US" sz="3000" b="1" dirty="0" smtClean="0"/>
              <a:t> large cracks and Heaving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54406"/>
            <a:ext cx="5723592" cy="429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"/>
          <a:stretch/>
        </p:blipFill>
        <p:spPr>
          <a:xfrm>
            <a:off x="5986791" y="2054406"/>
            <a:ext cx="5711224" cy="43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Structural Failures Floors/Wall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98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	   Structural crack				   Floor Joist Dry rot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74153"/>
            <a:ext cx="5580992" cy="4197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42" y="2075580"/>
            <a:ext cx="5586248" cy="41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Structural Failures Floors/Wall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99</a:t>
            </a:fld>
            <a:endParaRPr lang="en-US"/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483752"/>
            <a:ext cx="12204591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              Header Failure			Physical or External Obsolescence?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7" y="2276149"/>
            <a:ext cx="5748064" cy="364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99" y="2191678"/>
            <a:ext cx="5642682" cy="39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33453</TotalTime>
  <Words>993</Words>
  <Application>Microsoft Office PowerPoint</Application>
  <PresentationFormat>Widescreen</PresentationFormat>
  <Paragraphs>474</Paragraphs>
  <Slides>108</Slides>
  <Notes>108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Houses from the Ground UP</dc:title>
  <dc:creator>Erik Skogquist</dc:creator>
  <cp:lastModifiedBy>Erik Skogquist</cp:lastModifiedBy>
  <cp:revision>129</cp:revision>
  <dcterms:created xsi:type="dcterms:W3CDTF">2017-06-13T07:53:57Z</dcterms:created>
  <dcterms:modified xsi:type="dcterms:W3CDTF">2017-08-28T14:30:22Z</dcterms:modified>
</cp:coreProperties>
</file>